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6" r:id="rId4"/>
    <p:sldId id="277" r:id="rId5"/>
    <p:sldId id="278" r:id="rId6"/>
    <p:sldId id="259" r:id="rId7"/>
    <p:sldId id="281" r:id="rId8"/>
    <p:sldId id="282" r:id="rId9"/>
    <p:sldId id="283" r:id="rId10"/>
    <p:sldId id="280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Sheet2!$B$5</c:f>
              <c:strCache>
                <c:ptCount val="1"/>
                <c:pt idx="0">
                  <c:v>Maximum MMM Stress Level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Sheet2!$F$4:$R$4</c:f>
              <c:numCache>
                <c:formatCode>General</c:formatCode>
                <c:ptCount val="13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14</c:v>
                </c:pt>
              </c:numCache>
            </c:numRef>
          </c:xVal>
          <c:yVal>
            <c:numRef>
              <c:f>Sheet2!$F$5:$R$5</c:f>
            </c:numRef>
          </c:yVal>
          <c:smooth val="0"/>
          <c:extLst>
            <c:ext xmlns:c16="http://schemas.microsoft.com/office/drawing/2014/chart" uri="{C3380CC4-5D6E-409C-BE32-E72D297353CC}">
              <c16:uniqueId val="{00000000-F1EA-4BC9-8344-C1F53E5DD01C}"/>
            </c:ext>
          </c:extLst>
        </c:ser>
        <c:ser>
          <c:idx val="1"/>
          <c:order val="1"/>
          <c:tx>
            <c:strRef>
              <c:f>Sheet2!$B$6</c:f>
              <c:strCache>
                <c:ptCount val="1"/>
                <c:pt idx="0">
                  <c:v>Percentage Reduction (%)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Sheet2!$D$4:$Q$4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xVal>
          <c:yVal>
            <c:numRef>
              <c:f>Sheet2!$C$6:$Q$6</c:f>
              <c:numCache>
                <c:formatCode>0.00%</c:formatCode>
                <c:ptCount val="15"/>
                <c:pt idx="0">
                  <c:v>1</c:v>
                </c:pt>
                <c:pt idx="1">
                  <c:v>0.65853658536585369</c:v>
                </c:pt>
                <c:pt idx="2">
                  <c:v>0.70731707317073167</c:v>
                </c:pt>
                <c:pt idx="3">
                  <c:v>0.50146341463414634</c:v>
                </c:pt>
                <c:pt idx="4">
                  <c:v>0.44634146341463415</c:v>
                </c:pt>
                <c:pt idx="5">
                  <c:v>0.44243902439024391</c:v>
                </c:pt>
                <c:pt idx="6">
                  <c:v>0.40146341463414636</c:v>
                </c:pt>
                <c:pt idx="7">
                  <c:v>0.42195121951219516</c:v>
                </c:pt>
                <c:pt idx="8">
                  <c:v>0.42780487804878048</c:v>
                </c:pt>
                <c:pt idx="9">
                  <c:v>0.37121951219512195</c:v>
                </c:pt>
                <c:pt idx="10">
                  <c:v>0.36243902439024389</c:v>
                </c:pt>
                <c:pt idx="11">
                  <c:v>0.24048780487804877</c:v>
                </c:pt>
                <c:pt idx="12">
                  <c:v>0.27073170731707319</c:v>
                </c:pt>
                <c:pt idx="13">
                  <c:v>0.26487804878048782</c:v>
                </c:pt>
                <c:pt idx="14">
                  <c:v>0.23121951219512196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1EA-4BC9-8344-C1F53E5DD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684840"/>
        <c:axId val="335926008"/>
      </c:scatterChart>
      <c:valAx>
        <c:axId val="405684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tx2">
                  <a:lumMod val="5000"/>
                  <a:lumOff val="95000"/>
                </a:schemeClr>
              </a:solidFill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MY" sz="1400" dirty="0" smtClean="0"/>
                  <a:t>UPS Treatment</a:t>
                </a:r>
                <a:endParaRPr lang="en-MY" sz="1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926008"/>
        <c:crosses val="autoZero"/>
        <c:crossBetween val="midCat"/>
      </c:valAx>
      <c:valAx>
        <c:axId val="335926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tx2">
                  <a:lumMod val="5000"/>
                  <a:lumOff val="95000"/>
                </a:schemeClr>
              </a:solidFill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MY" sz="1400" dirty="0" err="1" smtClean="0"/>
                  <a:t>Percentrage</a:t>
                </a:r>
                <a:r>
                  <a:rPr lang="en-MY" sz="1400" baseline="0" dirty="0" smtClean="0"/>
                  <a:t> of Reduction (%)</a:t>
                </a:r>
                <a:endParaRPr lang="en-MY" sz="1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out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6848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52C5F5-7920-41D0-88AC-95B00F4F3B45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59BD4E-4F36-4F43-A041-FAC7215DBF35}">
      <dgm:prSet phldrT="[Text]"/>
      <dgm:spPr/>
      <dgm:t>
        <a:bodyPr/>
        <a:lstStyle/>
        <a:p>
          <a:r>
            <a:rPr lang="en-US" dirty="0" smtClean="0"/>
            <a:t>Stress Measurement</a:t>
          </a:r>
          <a:endParaRPr lang="en-US" dirty="0"/>
        </a:p>
      </dgm:t>
    </dgm:pt>
    <dgm:pt modelId="{55BBA5CD-442C-4A03-BFF2-C8183F040C90}" type="parTrans" cxnId="{6FA0C4AD-3BA2-41B4-A4E9-199A1632FBE2}">
      <dgm:prSet/>
      <dgm:spPr/>
      <dgm:t>
        <a:bodyPr/>
        <a:lstStyle/>
        <a:p>
          <a:endParaRPr lang="en-US"/>
        </a:p>
      </dgm:t>
    </dgm:pt>
    <dgm:pt modelId="{1A9E1E30-A5AB-47E3-A5A9-4B7693BC46AA}" type="sibTrans" cxnId="{6FA0C4AD-3BA2-41B4-A4E9-199A1632FBE2}">
      <dgm:prSet/>
      <dgm:spPr/>
      <dgm:t>
        <a:bodyPr/>
        <a:lstStyle/>
        <a:p>
          <a:endParaRPr lang="en-US"/>
        </a:p>
      </dgm:t>
    </dgm:pt>
    <dgm:pt modelId="{0FB0F089-3442-4D33-B1AE-7E328DDDD48E}">
      <dgm:prSet phldrT="[Text]"/>
      <dgm:spPr/>
      <dgm:t>
        <a:bodyPr/>
        <a:lstStyle/>
        <a:p>
          <a:r>
            <a:rPr lang="en-US" dirty="0" smtClean="0"/>
            <a:t>Ultrasonic Peening Technology</a:t>
          </a:r>
          <a:endParaRPr lang="en-US" dirty="0"/>
        </a:p>
      </dgm:t>
    </dgm:pt>
    <dgm:pt modelId="{B1456533-19F6-423A-A38C-8D8E7CF8B15F}" type="parTrans" cxnId="{D8DFC048-9343-47C8-BAC8-269EEB379E3B}">
      <dgm:prSet/>
      <dgm:spPr/>
      <dgm:t>
        <a:bodyPr/>
        <a:lstStyle/>
        <a:p>
          <a:endParaRPr lang="en-US"/>
        </a:p>
      </dgm:t>
    </dgm:pt>
    <dgm:pt modelId="{CE7C3A7F-F6AF-4F6B-9B68-B44731F18C9A}" type="sibTrans" cxnId="{D8DFC048-9343-47C8-BAC8-269EEB379E3B}">
      <dgm:prSet/>
      <dgm:spPr/>
      <dgm:t>
        <a:bodyPr/>
        <a:lstStyle/>
        <a:p>
          <a:endParaRPr lang="en-US"/>
        </a:p>
      </dgm:t>
    </dgm:pt>
    <dgm:pt modelId="{40B9E049-7C01-4C92-92B1-D21B9F8BA61B}">
      <dgm:prSet phldrT="[Text]"/>
      <dgm:spPr/>
      <dgm:t>
        <a:bodyPr/>
        <a:lstStyle/>
        <a:p>
          <a:r>
            <a:rPr lang="en-US" dirty="0" smtClean="0"/>
            <a:t>Report Preparation</a:t>
          </a:r>
          <a:endParaRPr lang="en-US" dirty="0"/>
        </a:p>
      </dgm:t>
    </dgm:pt>
    <dgm:pt modelId="{7AE7273C-76E6-4139-8593-AB86CBFB38C4}" type="parTrans" cxnId="{65E8510F-6241-4A6A-81C4-253ADFB33FEE}">
      <dgm:prSet/>
      <dgm:spPr/>
      <dgm:t>
        <a:bodyPr/>
        <a:lstStyle/>
        <a:p>
          <a:endParaRPr lang="en-US"/>
        </a:p>
      </dgm:t>
    </dgm:pt>
    <dgm:pt modelId="{387C2908-49DF-4FA2-A67F-B2624CAED973}" type="sibTrans" cxnId="{65E8510F-6241-4A6A-81C4-253ADFB33FEE}">
      <dgm:prSet/>
      <dgm:spPr/>
      <dgm:t>
        <a:bodyPr/>
        <a:lstStyle/>
        <a:p>
          <a:endParaRPr lang="en-US"/>
        </a:p>
      </dgm:t>
    </dgm:pt>
    <dgm:pt modelId="{03278781-A17C-4666-AF9D-57B9A0BFE810}" type="pres">
      <dgm:prSet presAssocID="{C252C5F5-7920-41D0-88AC-95B00F4F3B45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5CD8206-1CC8-44B9-913C-4B711323731B}" type="pres">
      <dgm:prSet presAssocID="{40B9E049-7C01-4C92-92B1-D21B9F8BA61B}" presName="Accent3" presStyleCnt="0"/>
      <dgm:spPr/>
    </dgm:pt>
    <dgm:pt modelId="{C0106E2E-7881-43F7-8F79-8F511371D02C}" type="pres">
      <dgm:prSet presAssocID="{40B9E049-7C01-4C92-92B1-D21B9F8BA61B}" presName="Accent" presStyleLbl="node1" presStyleIdx="0" presStyleCnt="3"/>
      <dgm:spPr/>
    </dgm:pt>
    <dgm:pt modelId="{03EC881D-E9EF-4584-AEED-59C1DA939654}" type="pres">
      <dgm:prSet presAssocID="{40B9E049-7C01-4C92-92B1-D21B9F8BA61B}" presName="ParentBackground3" presStyleCnt="0"/>
      <dgm:spPr/>
    </dgm:pt>
    <dgm:pt modelId="{0BDEE982-ABF1-4A81-B0D2-8EDE8EFEE28F}" type="pres">
      <dgm:prSet presAssocID="{40B9E049-7C01-4C92-92B1-D21B9F8BA61B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ACC23FE3-7B38-460E-9031-80296CC0E4A0}" type="pres">
      <dgm:prSet presAssocID="{40B9E049-7C01-4C92-92B1-D21B9F8BA61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C6BCEE-07DD-4566-A11A-90F875EC5393}" type="pres">
      <dgm:prSet presAssocID="{0FB0F089-3442-4D33-B1AE-7E328DDDD48E}" presName="Accent2" presStyleCnt="0"/>
      <dgm:spPr/>
    </dgm:pt>
    <dgm:pt modelId="{0B134144-7E09-4041-B907-E7CDF2927DFD}" type="pres">
      <dgm:prSet presAssocID="{0FB0F089-3442-4D33-B1AE-7E328DDDD48E}" presName="Accent" presStyleLbl="node1" presStyleIdx="1" presStyleCnt="3"/>
      <dgm:spPr/>
    </dgm:pt>
    <dgm:pt modelId="{B8A07028-E3BE-4618-B530-88D3802ECAA0}" type="pres">
      <dgm:prSet presAssocID="{0FB0F089-3442-4D33-B1AE-7E328DDDD48E}" presName="ParentBackground2" presStyleCnt="0"/>
      <dgm:spPr/>
    </dgm:pt>
    <dgm:pt modelId="{78AD06FE-C63F-488B-89D5-F8194621E814}" type="pres">
      <dgm:prSet presAssocID="{0FB0F089-3442-4D33-B1AE-7E328DDDD48E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FFE64AA6-E15A-453D-90B8-8168C09C529B}" type="pres">
      <dgm:prSet presAssocID="{0FB0F089-3442-4D33-B1AE-7E328DDDD48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8F2E5-E842-439A-96C0-1F388543CAE8}" type="pres">
      <dgm:prSet presAssocID="{DE59BD4E-4F36-4F43-A041-FAC7215DBF35}" presName="Accent1" presStyleCnt="0"/>
      <dgm:spPr/>
    </dgm:pt>
    <dgm:pt modelId="{95208B6B-2F49-4772-9374-508B5860A418}" type="pres">
      <dgm:prSet presAssocID="{DE59BD4E-4F36-4F43-A041-FAC7215DBF35}" presName="Accent" presStyleLbl="node1" presStyleIdx="2" presStyleCnt="3"/>
      <dgm:spPr/>
    </dgm:pt>
    <dgm:pt modelId="{AE937063-29DF-41E7-959D-A9689DE9E913}" type="pres">
      <dgm:prSet presAssocID="{DE59BD4E-4F36-4F43-A041-FAC7215DBF35}" presName="ParentBackground1" presStyleCnt="0"/>
      <dgm:spPr/>
    </dgm:pt>
    <dgm:pt modelId="{1D0A166F-3F7D-43C7-A74C-A3669FC9F096}" type="pres">
      <dgm:prSet presAssocID="{DE59BD4E-4F36-4F43-A041-FAC7215DBF35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8F1CD69B-508A-448B-B7AF-F511922CF844}" type="pres">
      <dgm:prSet presAssocID="{DE59BD4E-4F36-4F43-A041-FAC7215DBF35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A0C4AD-3BA2-41B4-A4E9-199A1632FBE2}" srcId="{C252C5F5-7920-41D0-88AC-95B00F4F3B45}" destId="{DE59BD4E-4F36-4F43-A041-FAC7215DBF35}" srcOrd="0" destOrd="0" parTransId="{55BBA5CD-442C-4A03-BFF2-C8183F040C90}" sibTransId="{1A9E1E30-A5AB-47E3-A5A9-4B7693BC46AA}"/>
    <dgm:cxn modelId="{CC28CF85-F48A-4267-A55F-104FD53EA807}" type="presOf" srcId="{0FB0F089-3442-4D33-B1AE-7E328DDDD48E}" destId="{78AD06FE-C63F-488B-89D5-F8194621E814}" srcOrd="0" destOrd="0" presId="urn:microsoft.com/office/officeart/2011/layout/CircleProcess"/>
    <dgm:cxn modelId="{D8DFC048-9343-47C8-BAC8-269EEB379E3B}" srcId="{C252C5F5-7920-41D0-88AC-95B00F4F3B45}" destId="{0FB0F089-3442-4D33-B1AE-7E328DDDD48E}" srcOrd="1" destOrd="0" parTransId="{B1456533-19F6-423A-A38C-8D8E7CF8B15F}" sibTransId="{CE7C3A7F-F6AF-4F6B-9B68-B44731F18C9A}"/>
    <dgm:cxn modelId="{65E8510F-6241-4A6A-81C4-253ADFB33FEE}" srcId="{C252C5F5-7920-41D0-88AC-95B00F4F3B45}" destId="{40B9E049-7C01-4C92-92B1-D21B9F8BA61B}" srcOrd="2" destOrd="0" parTransId="{7AE7273C-76E6-4139-8593-AB86CBFB38C4}" sibTransId="{387C2908-49DF-4FA2-A67F-B2624CAED973}"/>
    <dgm:cxn modelId="{7B66588A-B777-4A7E-90BE-2605D0905180}" type="presOf" srcId="{DE59BD4E-4F36-4F43-A041-FAC7215DBF35}" destId="{8F1CD69B-508A-448B-B7AF-F511922CF844}" srcOrd="1" destOrd="0" presId="urn:microsoft.com/office/officeart/2011/layout/CircleProcess"/>
    <dgm:cxn modelId="{5651D88B-50E8-4381-B860-344E17B0349A}" type="presOf" srcId="{DE59BD4E-4F36-4F43-A041-FAC7215DBF35}" destId="{1D0A166F-3F7D-43C7-A74C-A3669FC9F096}" srcOrd="0" destOrd="0" presId="urn:microsoft.com/office/officeart/2011/layout/CircleProcess"/>
    <dgm:cxn modelId="{ADD5D836-CDFC-401B-9028-4ABDA45CA27D}" type="presOf" srcId="{C252C5F5-7920-41D0-88AC-95B00F4F3B45}" destId="{03278781-A17C-4666-AF9D-57B9A0BFE810}" srcOrd="0" destOrd="0" presId="urn:microsoft.com/office/officeart/2011/layout/CircleProcess"/>
    <dgm:cxn modelId="{988FE8F3-A0D5-45CA-86FF-CA76E0319AC4}" type="presOf" srcId="{40B9E049-7C01-4C92-92B1-D21B9F8BA61B}" destId="{0BDEE982-ABF1-4A81-B0D2-8EDE8EFEE28F}" srcOrd="0" destOrd="0" presId="urn:microsoft.com/office/officeart/2011/layout/CircleProcess"/>
    <dgm:cxn modelId="{323FD63A-128A-40A3-9AD7-2D9D3754E1F0}" type="presOf" srcId="{0FB0F089-3442-4D33-B1AE-7E328DDDD48E}" destId="{FFE64AA6-E15A-453D-90B8-8168C09C529B}" srcOrd="1" destOrd="0" presId="urn:microsoft.com/office/officeart/2011/layout/CircleProcess"/>
    <dgm:cxn modelId="{9E65B30D-7281-4A9A-8DA6-E88F4DE60123}" type="presOf" srcId="{40B9E049-7C01-4C92-92B1-D21B9F8BA61B}" destId="{ACC23FE3-7B38-460E-9031-80296CC0E4A0}" srcOrd="1" destOrd="0" presId="urn:microsoft.com/office/officeart/2011/layout/CircleProcess"/>
    <dgm:cxn modelId="{CDC2E986-5865-4836-94B2-97DEFCE0A6E7}" type="presParOf" srcId="{03278781-A17C-4666-AF9D-57B9A0BFE810}" destId="{C5CD8206-1CC8-44B9-913C-4B711323731B}" srcOrd="0" destOrd="0" presId="urn:microsoft.com/office/officeart/2011/layout/CircleProcess"/>
    <dgm:cxn modelId="{CC97587C-7558-493E-93C8-E09AC952716E}" type="presParOf" srcId="{C5CD8206-1CC8-44B9-913C-4B711323731B}" destId="{C0106E2E-7881-43F7-8F79-8F511371D02C}" srcOrd="0" destOrd="0" presId="urn:microsoft.com/office/officeart/2011/layout/CircleProcess"/>
    <dgm:cxn modelId="{932920E0-8BBF-4523-AEE6-F01328D2AD9E}" type="presParOf" srcId="{03278781-A17C-4666-AF9D-57B9A0BFE810}" destId="{03EC881D-E9EF-4584-AEED-59C1DA939654}" srcOrd="1" destOrd="0" presId="urn:microsoft.com/office/officeart/2011/layout/CircleProcess"/>
    <dgm:cxn modelId="{38ECE1A2-5C02-4B81-BCAD-56D6655975DD}" type="presParOf" srcId="{03EC881D-E9EF-4584-AEED-59C1DA939654}" destId="{0BDEE982-ABF1-4A81-B0D2-8EDE8EFEE28F}" srcOrd="0" destOrd="0" presId="urn:microsoft.com/office/officeart/2011/layout/CircleProcess"/>
    <dgm:cxn modelId="{4A475540-3AA6-44A8-9D5B-9A3A2D24C2AC}" type="presParOf" srcId="{03278781-A17C-4666-AF9D-57B9A0BFE810}" destId="{ACC23FE3-7B38-460E-9031-80296CC0E4A0}" srcOrd="2" destOrd="0" presId="urn:microsoft.com/office/officeart/2011/layout/CircleProcess"/>
    <dgm:cxn modelId="{E5CF059F-D6AF-4A3E-BE6B-DE47B960C2B4}" type="presParOf" srcId="{03278781-A17C-4666-AF9D-57B9A0BFE810}" destId="{12C6BCEE-07DD-4566-A11A-90F875EC5393}" srcOrd="3" destOrd="0" presId="urn:microsoft.com/office/officeart/2011/layout/CircleProcess"/>
    <dgm:cxn modelId="{576964A7-AFAB-4898-AC48-BAC1E549D67B}" type="presParOf" srcId="{12C6BCEE-07DD-4566-A11A-90F875EC5393}" destId="{0B134144-7E09-4041-B907-E7CDF2927DFD}" srcOrd="0" destOrd="0" presId="urn:microsoft.com/office/officeart/2011/layout/CircleProcess"/>
    <dgm:cxn modelId="{5B84C889-7C3D-45BC-945D-34FEFFA241EA}" type="presParOf" srcId="{03278781-A17C-4666-AF9D-57B9A0BFE810}" destId="{B8A07028-E3BE-4618-B530-88D3802ECAA0}" srcOrd="4" destOrd="0" presId="urn:microsoft.com/office/officeart/2011/layout/CircleProcess"/>
    <dgm:cxn modelId="{8FDC40AA-00FC-4663-A048-420F9B516D7C}" type="presParOf" srcId="{B8A07028-E3BE-4618-B530-88D3802ECAA0}" destId="{78AD06FE-C63F-488B-89D5-F8194621E814}" srcOrd="0" destOrd="0" presId="urn:microsoft.com/office/officeart/2011/layout/CircleProcess"/>
    <dgm:cxn modelId="{FF05F1D6-7D49-4A23-B349-D25AD7EDD1F2}" type="presParOf" srcId="{03278781-A17C-4666-AF9D-57B9A0BFE810}" destId="{FFE64AA6-E15A-453D-90B8-8168C09C529B}" srcOrd="5" destOrd="0" presId="urn:microsoft.com/office/officeart/2011/layout/CircleProcess"/>
    <dgm:cxn modelId="{3B4E9C2E-0099-4C1C-A2A8-31316F7B2867}" type="presParOf" srcId="{03278781-A17C-4666-AF9D-57B9A0BFE810}" destId="{3078F2E5-E842-439A-96C0-1F388543CAE8}" srcOrd="6" destOrd="0" presId="urn:microsoft.com/office/officeart/2011/layout/CircleProcess"/>
    <dgm:cxn modelId="{3A4C5614-636D-4A0B-8552-BAB36725CC66}" type="presParOf" srcId="{3078F2E5-E842-439A-96C0-1F388543CAE8}" destId="{95208B6B-2F49-4772-9374-508B5860A418}" srcOrd="0" destOrd="0" presId="urn:microsoft.com/office/officeart/2011/layout/CircleProcess"/>
    <dgm:cxn modelId="{87310824-6FA2-4CA4-B235-E660F5416ED2}" type="presParOf" srcId="{03278781-A17C-4666-AF9D-57B9A0BFE810}" destId="{AE937063-29DF-41E7-959D-A9689DE9E913}" srcOrd="7" destOrd="0" presId="urn:microsoft.com/office/officeart/2011/layout/CircleProcess"/>
    <dgm:cxn modelId="{FC273BF8-EF28-4264-AA73-BB02355167D5}" type="presParOf" srcId="{AE937063-29DF-41E7-959D-A9689DE9E913}" destId="{1D0A166F-3F7D-43C7-A74C-A3669FC9F096}" srcOrd="0" destOrd="0" presId="urn:microsoft.com/office/officeart/2011/layout/CircleProcess"/>
    <dgm:cxn modelId="{51A4EC61-20B9-4D44-909B-B946C9BB8E5F}" type="presParOf" srcId="{03278781-A17C-4666-AF9D-57B9A0BFE810}" destId="{8F1CD69B-508A-448B-B7AF-F511922CF844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06E2E-7881-43F7-8F79-8F511371D02C}">
      <dsp:nvSpPr>
        <dsp:cNvPr id="0" name=""/>
        <dsp:cNvSpPr/>
      </dsp:nvSpPr>
      <dsp:spPr>
        <a:xfrm>
          <a:off x="6835249" y="935972"/>
          <a:ext cx="2479368" cy="24798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DEE982-ABF1-4A81-B0D2-8EDE8EFEE28F}">
      <dsp:nvSpPr>
        <dsp:cNvPr id="0" name=""/>
        <dsp:cNvSpPr/>
      </dsp:nvSpPr>
      <dsp:spPr>
        <a:xfrm>
          <a:off x="6917572" y="1018648"/>
          <a:ext cx="2314723" cy="231447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Report Preparation</a:t>
          </a:r>
          <a:endParaRPr lang="en-US" sz="2100" kern="1200" dirty="0"/>
        </a:p>
      </dsp:txBody>
      <dsp:txXfrm>
        <a:off x="7248478" y="1349349"/>
        <a:ext cx="1652912" cy="1653073"/>
      </dsp:txXfrm>
    </dsp:sp>
    <dsp:sp modelId="{0B134144-7E09-4041-B907-E7CDF2927DFD}">
      <dsp:nvSpPr>
        <dsp:cNvPr id="0" name=""/>
        <dsp:cNvSpPr/>
      </dsp:nvSpPr>
      <dsp:spPr>
        <a:xfrm rot="2700000">
          <a:off x="4275737" y="938970"/>
          <a:ext cx="2473396" cy="2473396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D06FE-C63F-488B-89D5-F8194621E814}">
      <dsp:nvSpPr>
        <dsp:cNvPr id="0" name=""/>
        <dsp:cNvSpPr/>
      </dsp:nvSpPr>
      <dsp:spPr>
        <a:xfrm>
          <a:off x="4355074" y="1018648"/>
          <a:ext cx="2314723" cy="231447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Ultrasonic Peening Technology</a:t>
          </a:r>
          <a:endParaRPr lang="en-US" sz="2100" kern="1200" dirty="0"/>
        </a:p>
      </dsp:txBody>
      <dsp:txXfrm>
        <a:off x="4685979" y="1349349"/>
        <a:ext cx="1652912" cy="1653073"/>
      </dsp:txXfrm>
    </dsp:sp>
    <dsp:sp modelId="{95208B6B-2F49-4772-9374-508B5860A418}">
      <dsp:nvSpPr>
        <dsp:cNvPr id="0" name=""/>
        <dsp:cNvSpPr/>
      </dsp:nvSpPr>
      <dsp:spPr>
        <a:xfrm rot="2700000">
          <a:off x="1713238" y="938970"/>
          <a:ext cx="2473396" cy="2473396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A166F-3F7D-43C7-A74C-A3669FC9F096}">
      <dsp:nvSpPr>
        <dsp:cNvPr id="0" name=""/>
        <dsp:cNvSpPr/>
      </dsp:nvSpPr>
      <dsp:spPr>
        <a:xfrm>
          <a:off x="1792575" y="1018648"/>
          <a:ext cx="2314723" cy="231447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Stress Measurement</a:t>
          </a:r>
          <a:endParaRPr lang="en-US" sz="2100" kern="1200" dirty="0"/>
        </a:p>
      </dsp:txBody>
      <dsp:txXfrm>
        <a:off x="2123480" y="1349349"/>
        <a:ext cx="1652912" cy="1653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1400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37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27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5143" y="130629"/>
            <a:ext cx="11901714" cy="6590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8512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7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84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59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12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0951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8960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42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53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973" y="2275812"/>
            <a:ext cx="10515600" cy="1325563"/>
          </a:xfrm>
        </p:spPr>
        <p:txBody>
          <a:bodyPr/>
          <a:lstStyle/>
          <a:p>
            <a:pPr algn="ctr"/>
            <a:r>
              <a:rPr lang="en-MY" b="1" dirty="0" smtClean="0"/>
              <a:t>ULTRASONIC PEENING SOLUTIONS</a:t>
            </a:r>
            <a:br>
              <a:rPr lang="en-MY" b="1" dirty="0" smtClean="0"/>
            </a:br>
            <a:r>
              <a:rPr lang="en-MY" b="1" dirty="0" smtClean="0"/>
              <a:t>FIELD TRIAL REPORT</a:t>
            </a:r>
            <a:endParaRPr lang="en-MY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91" y="5584873"/>
            <a:ext cx="1060939" cy="10609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363" y="5761531"/>
            <a:ext cx="1515678" cy="9222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206" y="5739618"/>
            <a:ext cx="1127157" cy="94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3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CONCLUSION</a:t>
            </a:r>
            <a:endParaRPr lang="en-MY" dirty="0"/>
          </a:p>
        </p:txBody>
      </p:sp>
      <p:sp>
        <p:nvSpPr>
          <p:cNvPr id="7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Clr>
                <a:srgbClr val="A53010"/>
              </a:buClr>
              <a:buNone/>
              <a:defRPr/>
            </a:pPr>
            <a:r>
              <a:rPr lang="en-MY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From the field trial it, it be conclude that:</a:t>
            </a:r>
            <a:endParaRPr lang="en-MY" dirty="0">
              <a:solidFill>
                <a:sysClr val="windowText" lastClr="000000">
                  <a:lumMod val="75000"/>
                  <a:lumOff val="25000"/>
                </a:sysClr>
              </a:solidFill>
              <a:latin typeface="Century Gothic" panose="020B0502020202020204"/>
            </a:endParaRPr>
          </a:p>
          <a:p>
            <a:pPr lvl="0" algn="just">
              <a:buClr>
                <a:srgbClr val="A53010"/>
              </a:buClr>
              <a:defRPr/>
            </a:pPr>
            <a:r>
              <a:rPr lang="en-MY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MMM technology capable in detecting stress occur on the pipe spool</a:t>
            </a:r>
            <a:endParaRPr lang="en-MY" dirty="0">
              <a:solidFill>
                <a:sysClr val="windowText" lastClr="000000">
                  <a:lumMod val="75000"/>
                  <a:lumOff val="25000"/>
                </a:sysClr>
              </a:solidFill>
              <a:latin typeface="Century Gothic" panose="020B0502020202020204"/>
            </a:endParaRPr>
          </a:p>
          <a:p>
            <a:pPr lvl="0" algn="just">
              <a:buClr>
                <a:srgbClr val="A53010"/>
              </a:buClr>
              <a:defRPr/>
            </a:pPr>
            <a:r>
              <a:rPr lang="en-MY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Ultrasonic peening solution capable to reduce the maximum stress occur in selected location</a:t>
            </a:r>
          </a:p>
          <a:p>
            <a:pPr algn="just">
              <a:buClr>
                <a:srgbClr val="A53010"/>
              </a:buClr>
              <a:defRPr/>
            </a:pPr>
            <a:r>
              <a:rPr lang="en-MY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Reduction of stress value is significant with removal of external strain and coating removal. </a:t>
            </a:r>
            <a:endParaRPr lang="en-MY" dirty="0">
              <a:solidFill>
                <a:sysClr val="windowText" lastClr="000000">
                  <a:lumMod val="75000"/>
                  <a:lumOff val="25000"/>
                </a:sysClr>
              </a:solidFill>
              <a:latin typeface="Century Gothic" panose="020B0502020202020204"/>
            </a:endParaRPr>
          </a:p>
          <a:p>
            <a:pPr marL="0" lvl="0" indent="0" algn="just">
              <a:buClr>
                <a:srgbClr val="A53010"/>
              </a:buClr>
              <a:buNone/>
              <a:defRPr/>
            </a:pPr>
            <a:endParaRPr lang="en-MY" dirty="0">
              <a:solidFill>
                <a:sysClr val="windowText" lastClr="000000">
                  <a:lumMod val="75000"/>
                  <a:lumOff val="25000"/>
                </a:sys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0066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5827364" y="3904851"/>
            <a:ext cx="15498" cy="1938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121831" y="3904851"/>
            <a:ext cx="5486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2400" b="1" dirty="0">
                <a:latin typeface="Arial" panose="020B0604020202020204" pitchFamily="34" charset="0"/>
                <a:cs typeface="Arial" panose="020B0604020202020204" pitchFamily="34" charset="0"/>
              </a:rPr>
              <a:t>Provides various solutions of asset integrity assessment </a:t>
            </a:r>
          </a:p>
          <a:p>
            <a:pPr algn="just"/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utilising the capability of latest NDE technology and current inspection approach in obtaining the data gathering for integrity assessment purposes. </a:t>
            </a:r>
          </a:p>
        </p:txBody>
      </p:sp>
      <p:pic>
        <p:nvPicPr>
          <p:cNvPr id="1026" name="Picture 2" descr="Image result for mra international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6459200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47" y="1547445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3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INTRODUCTION</a:t>
            </a:r>
            <a:endParaRPr lang="en-MY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38300" y="1690688"/>
            <a:ext cx="8915400" cy="197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en-MY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MRA INTERNATIONAL SDN BHD </a:t>
            </a:r>
            <a:r>
              <a:rPr kumimoji="0" lang="en-MY" sz="18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were</a:t>
            </a:r>
            <a:r>
              <a:rPr kumimoji="0" lang="en-MY" sz="180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requested to conduct a field trial on the pipe spool </a:t>
            </a:r>
            <a:r>
              <a:rPr kumimoji="0" lang="en-MY" sz="180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</a:rPr>
              <a:t>using</a:t>
            </a:r>
            <a:r>
              <a:rPr kumimoji="0" lang="en-MY" sz="18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</a:rPr>
              <a:t> </a:t>
            </a:r>
            <a:r>
              <a:rPr lang="en-MY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Ultrasonic Peening Solutions. </a:t>
            </a:r>
            <a:endParaRPr kumimoji="0" lang="en-MY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en-MY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Field trial were divided</a:t>
            </a:r>
            <a:r>
              <a:rPr kumimoji="0" lang="en-MY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into two types:</a:t>
            </a:r>
          </a:p>
          <a:p>
            <a:pPr lvl="1" indent="-342900" algn="just">
              <a:buClr>
                <a:srgbClr val="A53010"/>
              </a:buClr>
              <a:defRPr/>
            </a:pPr>
            <a:r>
              <a:rPr lang="en-MY" baseline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Introduction</a:t>
            </a:r>
            <a:r>
              <a:rPr lang="en-MY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 of external strain on pipe spool</a:t>
            </a:r>
          </a:p>
          <a:p>
            <a:pPr lvl="1" indent="-342900" algn="just">
              <a:buClr>
                <a:srgbClr val="A53010"/>
              </a:buClr>
              <a:defRPr/>
            </a:pPr>
            <a:r>
              <a:rPr kumimoji="0" lang="en-MY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Removal</a:t>
            </a:r>
            <a:r>
              <a:rPr kumimoji="0" lang="en-MY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of external strain on pipe spool. </a:t>
            </a:r>
            <a:r>
              <a:rPr kumimoji="0" lang="en-MY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4" y="5584873"/>
            <a:ext cx="1060939" cy="106093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531392" y="3610497"/>
            <a:ext cx="8915400" cy="197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lang="en-MY" noProof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The field trial were conducted based on capability :</a:t>
            </a:r>
          </a:p>
          <a:p>
            <a:pPr lvl="1" indent="-342900" algn="just">
              <a:buClr>
                <a:srgbClr val="A53010"/>
              </a:buClr>
              <a:defRPr/>
            </a:pPr>
            <a:r>
              <a:rPr lang="en-MY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MMM Stress Measurement Technology</a:t>
            </a:r>
          </a:p>
          <a:p>
            <a:pPr lvl="1" indent="-342900" algn="just">
              <a:buClr>
                <a:srgbClr val="A53010"/>
              </a:buClr>
              <a:defRPr/>
            </a:pPr>
            <a:r>
              <a:rPr lang="en-MY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Ultrasonic Peening Technology</a:t>
            </a:r>
            <a:r>
              <a:rPr lang="en-MY" noProof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 </a:t>
            </a:r>
            <a:endParaRPr kumimoji="0" lang="en-MY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5148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OBJECTIVES</a:t>
            </a:r>
            <a:endParaRPr lang="en-MY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35858" y="1590628"/>
            <a:ext cx="8915400" cy="1974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Clr>
                <a:srgbClr val="A53010"/>
              </a:buClr>
              <a:buNone/>
              <a:defRPr/>
            </a:pPr>
            <a:r>
              <a:rPr lang="en-MY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The objectives of the field trial are:</a:t>
            </a:r>
          </a:p>
          <a:p>
            <a:pPr lvl="0" algn="just">
              <a:buClr>
                <a:srgbClr val="A53010"/>
              </a:buClr>
              <a:defRPr/>
            </a:pPr>
            <a:r>
              <a:rPr lang="en-MY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To determine stress concentration zones (SCZs) area using MMM technology</a:t>
            </a:r>
          </a:p>
          <a:p>
            <a:pPr lvl="0" algn="just">
              <a:buClr>
                <a:srgbClr val="A53010"/>
              </a:buClr>
              <a:defRPr/>
            </a:pPr>
            <a:r>
              <a:rPr lang="en-MY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To implement ultrasonic peening impact on the </a:t>
            </a:r>
            <a:r>
              <a:rPr lang="en-MY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selected most critical </a:t>
            </a:r>
            <a:r>
              <a:rPr lang="en-MY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SCZs findings</a:t>
            </a:r>
          </a:p>
          <a:p>
            <a:pPr lvl="0" algn="just">
              <a:buClr>
                <a:srgbClr val="A53010"/>
              </a:buClr>
              <a:defRPr/>
            </a:pPr>
            <a:r>
              <a:rPr lang="en-MY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To determine the correlation between reduction of SCZs based on introduction of </a:t>
            </a:r>
            <a:r>
              <a:rPr lang="en-MY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/>
              </a:rPr>
              <a:t>external strain and removal of external strain</a:t>
            </a:r>
            <a:endParaRPr lang="en-MY" dirty="0">
              <a:solidFill>
                <a:sysClr val="windowText" lastClr="000000">
                  <a:lumMod val="75000"/>
                  <a:lumOff val="25000"/>
                </a:sys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9578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METHODOLOGY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354972"/>
              </p:ext>
            </p:extLst>
          </p:nvPr>
        </p:nvGraphicFramePr>
        <p:xfrm>
          <a:off x="838200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311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dirty="0" smtClean="0"/>
              <a:t>IDENTIFICATION OF SCZs LOCATION</a:t>
            </a:r>
            <a:endParaRPr lang="en-MY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14"/>
          <a:stretch/>
        </p:blipFill>
        <p:spPr>
          <a:xfrm rot="16200000">
            <a:off x="4955608" y="-510834"/>
            <a:ext cx="2010455" cy="5803900"/>
          </a:xfrm>
        </p:spPr>
      </p:pic>
      <p:sp>
        <p:nvSpPr>
          <p:cNvPr id="7" name="Rectangle 6"/>
          <p:cNvSpPr/>
          <p:nvPr/>
        </p:nvSpPr>
        <p:spPr>
          <a:xfrm>
            <a:off x="6270171" y="1690688"/>
            <a:ext cx="740230" cy="1509486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3058885" y="3352801"/>
            <a:ext cx="5803901" cy="587827"/>
          </a:xfrm>
          <a:prstGeom prst="rect">
            <a:avLst/>
          </a:prstGeom>
          <a:noFill/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>
                <a:solidFill>
                  <a:schemeClr val="tx1"/>
                </a:solidFill>
              </a:rPr>
              <a:t>External strain due to bolting </a:t>
            </a:r>
            <a:endParaRPr lang="en-MY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4" b="34779"/>
          <a:stretch/>
        </p:blipFill>
        <p:spPr>
          <a:xfrm>
            <a:off x="3174999" y="3897087"/>
            <a:ext cx="5687787" cy="19303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50933" y="5740402"/>
            <a:ext cx="5803901" cy="587827"/>
          </a:xfrm>
          <a:prstGeom prst="rect">
            <a:avLst/>
          </a:prstGeom>
          <a:noFill/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>
                <a:solidFill>
                  <a:schemeClr val="tx1"/>
                </a:solidFill>
              </a:rPr>
              <a:t>Removal of external strain due to bolting 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55771" y="4228536"/>
            <a:ext cx="794655" cy="1509486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510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838511"/>
              </p:ext>
            </p:extLst>
          </p:nvPr>
        </p:nvGraphicFramePr>
        <p:xfrm>
          <a:off x="1045029" y="1356775"/>
          <a:ext cx="10493828" cy="5073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799841" y="0"/>
            <a:ext cx="19695887" cy="2171245"/>
          </a:xfrm>
        </p:spPr>
        <p:txBody>
          <a:bodyPr>
            <a:normAutofit/>
          </a:bodyPr>
          <a:lstStyle/>
          <a:p>
            <a:pPr algn="ctr"/>
            <a:r>
              <a:rPr lang="en-MY" sz="3200" dirty="0" smtClean="0"/>
              <a:t>PERCENTAGE OF </a:t>
            </a:r>
            <a:r>
              <a:rPr lang="en-MY" sz="3200" dirty="0" smtClean="0"/>
              <a:t>REDUCTION FOR MAXIMAL STRESS VALUE</a:t>
            </a:r>
            <a:endParaRPr lang="en-MY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MY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algn="just"/>
            <a:endParaRPr lang="en-MY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4" y="5584873"/>
            <a:ext cx="1060939" cy="10609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83022" y="4661543"/>
            <a:ext cx="167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-External strain</a:t>
            </a:r>
          </a:p>
          <a:p>
            <a:r>
              <a:rPr lang="en-MY" dirty="0" smtClean="0"/>
              <a:t>-With coating</a:t>
            </a:r>
            <a:endParaRPr lang="en-MY" dirty="0"/>
          </a:p>
        </p:txBody>
      </p:sp>
      <p:sp>
        <p:nvSpPr>
          <p:cNvPr id="19" name="TextBox 18"/>
          <p:cNvSpPr txBox="1"/>
          <p:nvPr/>
        </p:nvSpPr>
        <p:spPr>
          <a:xfrm>
            <a:off x="8031843" y="4938542"/>
            <a:ext cx="336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-Removal external strain</a:t>
            </a:r>
          </a:p>
          <a:p>
            <a:r>
              <a:rPr lang="en-MY" dirty="0" smtClean="0"/>
              <a:t>-Without coating </a:t>
            </a:r>
            <a:endParaRPr lang="en-MY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765143" y="1654629"/>
            <a:ext cx="0" cy="393024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062772" y="1758837"/>
            <a:ext cx="0" cy="393024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57709" y="4849801"/>
            <a:ext cx="336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-External strain</a:t>
            </a:r>
          </a:p>
          <a:p>
            <a:r>
              <a:rPr lang="en-MY" dirty="0" smtClean="0"/>
              <a:t>-Without coating</a:t>
            </a:r>
            <a:endParaRPr lang="en-MY" dirty="0"/>
          </a:p>
        </p:txBody>
      </p:sp>
      <p:sp>
        <p:nvSpPr>
          <p:cNvPr id="25" name="TextBox 24"/>
          <p:cNvSpPr txBox="1"/>
          <p:nvPr/>
        </p:nvSpPr>
        <p:spPr>
          <a:xfrm>
            <a:off x="2090057" y="1654629"/>
            <a:ext cx="22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Initial (%)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1304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INITIAL POINT WITHOUT UPS TREATMENT</a:t>
            </a:r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31" y="1573891"/>
            <a:ext cx="11041252" cy="46135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57100" y="1902453"/>
            <a:ext cx="1828800" cy="376136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58705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1</a:t>
            </a:r>
            <a:r>
              <a:rPr lang="en-MY" baseline="30000" dirty="0" smtClean="0"/>
              <a:t>ST</a:t>
            </a:r>
            <a:r>
              <a:rPr lang="en-MY" dirty="0" smtClean="0"/>
              <a:t> UPS TREATMENT</a:t>
            </a:r>
            <a:endParaRPr lang="en-MY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105" y="1825625"/>
            <a:ext cx="10413789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57100" y="2101755"/>
            <a:ext cx="1828800" cy="3562066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53381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4</a:t>
            </a:r>
            <a:r>
              <a:rPr lang="en-MY" baseline="30000" dirty="0" smtClean="0"/>
              <a:t>TH</a:t>
            </a:r>
            <a:r>
              <a:rPr lang="en-MY" dirty="0" smtClean="0"/>
              <a:t> UPS TREATMENT</a:t>
            </a:r>
            <a:endParaRPr lang="en-MY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105" y="1825625"/>
            <a:ext cx="10413789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70748" y="2142699"/>
            <a:ext cx="1828800" cy="3562066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082084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263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Candara</vt:lpstr>
      <vt:lpstr>Century Gothic</vt:lpstr>
      <vt:lpstr>Wingdings 3</vt:lpstr>
      <vt:lpstr>1_Office Theme</vt:lpstr>
      <vt:lpstr>ULTRASONIC PEENING SOLUTIONS FIELD TRIAL REPORT</vt:lpstr>
      <vt:lpstr>INTRODUCTION</vt:lpstr>
      <vt:lpstr>OBJECTIVES</vt:lpstr>
      <vt:lpstr>METHODOLOGY</vt:lpstr>
      <vt:lpstr>IDENTIFICATION OF SCZs LOCATION</vt:lpstr>
      <vt:lpstr>PERCENTAGE OF REDUCTION FOR MAXIMAL STRESS VALUE</vt:lpstr>
      <vt:lpstr>INITIAL POINT WITHOUT UPS TREATMENT</vt:lpstr>
      <vt:lpstr>1ST UPS TREATMENT</vt:lpstr>
      <vt:lpstr>4TH UPS TREATMENT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ULTRASONIC PEENING SOLUTIONS</dc:title>
  <dc:creator>MRTSB</dc:creator>
  <cp:lastModifiedBy>MRTSB</cp:lastModifiedBy>
  <cp:revision>27</cp:revision>
  <dcterms:created xsi:type="dcterms:W3CDTF">2018-01-16T17:55:09Z</dcterms:created>
  <dcterms:modified xsi:type="dcterms:W3CDTF">2018-01-17T16:41:39Z</dcterms:modified>
</cp:coreProperties>
</file>